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411" r:id="rId2"/>
    <p:sldId id="439" r:id="rId3"/>
    <p:sldId id="438" r:id="rId4"/>
    <p:sldId id="440" r:id="rId5"/>
    <p:sldId id="441" r:id="rId6"/>
    <p:sldId id="442" r:id="rId7"/>
    <p:sldId id="44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A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346BA3-386C-40F2-814C-F6DF13A7E7C6}" v="57" dt="2021-11-28T17:53:15.6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58" autoAdjust="0"/>
    <p:restoredTop sz="94660"/>
  </p:normalViewPr>
  <p:slideViewPr>
    <p:cSldViewPr snapToGrid="0">
      <p:cViewPr varScale="1">
        <p:scale>
          <a:sx n="58" d="100"/>
          <a:sy n="58" d="100"/>
        </p:scale>
        <p:origin x="4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3AEFD-38C3-41F6-BABD-AFC0D5603779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441CA-66CE-4A20-89D4-C6ED23D843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955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5F5BB1-337C-4319-B4BA-F6B345A541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E2BFF8-51B6-4F78-BDDA-A4160AC45A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CB9196-EE40-4D4E-BA24-CF64D90EE7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BE66CA-1804-4EE9-9561-78D81E2B0A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595805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B31024-1EB6-4944-A789-A8CC126FD3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0822DC-ECC0-4753-9B1F-79589B756C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43B146-F8E4-41EA-B3C8-3FFA964EEC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77EC90-BD54-4408-B12C-0B5AB4939BD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600997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900D82-141D-4418-8C10-2FBD0CA623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7CBEED-487D-4718-853D-D2EC17B116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044BCF-68BB-44E3-A4A5-46833A5D0D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B51A7A-2EAD-4464-8D47-C38006C75F1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859310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B761A7-88ED-47D8-9814-028F04C38F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B93115-A9E3-4E3F-BD25-E86745EB83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937379-85DF-4992-BB28-92439A1E5C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98F755-2CDB-4815-9A6E-FF186407DC6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10349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6B69349-E6F8-43B3-BBD2-4072E614E7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3E32D0D-B178-41F7-BCBD-53F65EA8A0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0ED7394-746F-4F26-9DD0-CCAF709870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676702-397F-48F1-89D1-5C810C6B36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862904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75D042-CDB1-4D17-BFFC-EAD67D57DE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7345BA-254A-4AF4-8896-F824ECCEF4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3C068C-8C35-4D5B-A118-A3F5F23B95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8D69DA-90A9-4E78-816F-504BCAC1454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309273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E862CF-0585-49EE-8F17-D266BB1A98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E1BFC9-F608-4A70-A290-846716FBDD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0C7FDE-5DDE-4C31-AF16-A8692C1684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63E00-51A3-4100-B92D-56A31E79620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647098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8F0056-9A42-40A0-8AB6-C50059C1EE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7AD616-CDC8-47E5-A65E-A5E0487399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B5C3AE-50C2-4DCB-8FE9-76B90D88F2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8503C9-6C68-4451-8A3A-814E0547BA1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84649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3AD598F-0C90-4D24-882A-3D991D3D69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53DF65F-67F5-4269-9594-07C299E673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4E7119F-9C38-439D-8653-68A068B5A6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7AA61-337B-420F-B034-7FDD08597BC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627576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592B769-5376-4DCD-BB0D-727C77D190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A8ABEFA-048B-4FA7-ABE7-B0B8AF7164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0B8D4E2-01E1-4AC1-AA12-5FD806C63B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1E044C-2EEC-429E-99E4-74120A86442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401025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65CF1B1-99D1-4943-9F1A-12AF6EBBE0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E52F4BE-6841-4E1A-B0CA-DF4F5C02B8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BCC5224-8C90-472D-8BC2-B7DF1CC8F1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E68BB-D5C7-40BC-B7BF-9A5788C3AC3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278072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79CC9B-5C07-496A-B1A8-A35891258A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03BB4A-5507-4F1D-8CED-B4A46B80F6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29DA97-6651-4021-83F8-67EAA5272A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79A649-F356-474E-A34B-07E9DF8C0DE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027746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6C2004-06B3-4B29-829D-B30A22D8AB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9F1F51-AA90-4351-91CB-9E2CD37F0B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0BEA03-08C3-4B5E-A974-7037A9194A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7CF596-9BD3-482A-9CCC-EA2788385AB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475873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F448418-46C7-4840-A44A-B724198346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815080D-7E68-48AC-AA36-62418BFC4F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1E87E4E-CAF6-4879-AA29-25873FA306D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F4EA4C9-FC82-4FB6-B3EA-1598F2F22E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1EA0A9D-D1B3-4414-92AC-7361AAFECD0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997AA446-5858-4C38-B60E-1DEC54448E3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78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lKhf1o7zrK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78321CB-5E03-42AB-8E78-6B4C28CC2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305" y="463794"/>
            <a:ext cx="3240088" cy="244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6D12BB13-B5F2-46DF-889A-1ABBF2033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6306" y="3075468"/>
            <a:ext cx="3240088" cy="244157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NATIONAL MONUMENT AGAINST VIOLENCE AND AGGRESSION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KNIFE ANGEL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BBFF1B79-7FB0-4593-AD35-51C75F690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6305" y="5687142"/>
            <a:ext cx="3240088" cy="74530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1" i="0" u="none" strike="noStrike" cap="none" normalizeH="0" baseline="0" dirty="0">
                <a:ln>
                  <a:noFill/>
                </a:ln>
                <a:solidFill>
                  <a:srgbClr val="201F1E"/>
                </a:solidFill>
                <a:effectLst/>
                <a:latin typeface="Arial" panose="020B0604020202020204" pitchFamily="34" charset="0"/>
              </a:rPr>
              <a:t>Blackburn Cathedral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1" i="0" u="none" strike="noStrike" cap="none" normalizeH="0" baseline="0" dirty="0">
                <a:ln>
                  <a:noFill/>
                </a:ln>
                <a:solidFill>
                  <a:srgbClr val="201F1E"/>
                </a:solidFill>
                <a:effectLst/>
                <a:latin typeface="Arial" panose="020B0604020202020204" pitchFamily="34" charset="0"/>
              </a:rPr>
              <a:t>4</a:t>
            </a:r>
            <a:r>
              <a:rPr kumimoji="0" lang="en-GB" altLang="en-US" b="1" i="0" u="none" strike="noStrike" cap="none" normalizeH="0" baseline="30000" dirty="0">
                <a:ln>
                  <a:noFill/>
                </a:ln>
                <a:solidFill>
                  <a:srgbClr val="201F1E"/>
                </a:solidFill>
                <a:effectLst/>
                <a:latin typeface="Arial" panose="020B0604020202020204" pitchFamily="34" charset="0"/>
              </a:rPr>
              <a:t>th</a:t>
            </a:r>
            <a:r>
              <a:rPr kumimoji="0" lang="en-GB" altLang="en-US" b="1" i="0" u="none" strike="noStrike" cap="none" normalizeH="0" baseline="0" dirty="0">
                <a:ln>
                  <a:noFill/>
                </a:ln>
                <a:solidFill>
                  <a:srgbClr val="201F1E"/>
                </a:solidFill>
                <a:effectLst/>
                <a:latin typeface="Arial" panose="020B0604020202020204" pitchFamily="34" charset="0"/>
              </a:rPr>
              <a:t>-29</a:t>
            </a:r>
            <a:r>
              <a:rPr kumimoji="0" lang="en-GB" altLang="en-US" b="1" i="0" u="none" strike="noStrike" cap="none" normalizeH="0" baseline="30000" dirty="0">
                <a:ln>
                  <a:noFill/>
                </a:ln>
                <a:solidFill>
                  <a:srgbClr val="201F1E"/>
                </a:solidFill>
                <a:effectLst/>
                <a:latin typeface="Arial" panose="020B0604020202020204" pitchFamily="34" charset="0"/>
              </a:rPr>
              <a:t>th</a:t>
            </a:r>
            <a:r>
              <a:rPr kumimoji="0" lang="en-GB" altLang="en-US" b="1" i="0" u="none" strike="noStrike" cap="none" normalizeH="0" baseline="0" dirty="0">
                <a:ln>
                  <a:noFill/>
                </a:ln>
                <a:solidFill>
                  <a:srgbClr val="201F1E"/>
                </a:solidFill>
                <a:effectLst/>
                <a:latin typeface="Arial" panose="020B0604020202020204" pitchFamily="34" charset="0"/>
              </a:rPr>
              <a:t> November 2021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49F5E4-23DE-47D6-803C-E5F981344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028" y="0"/>
            <a:ext cx="45684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379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457DB35-425D-460E-9E22-9F03707C5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478" y="666427"/>
            <a:ext cx="7837622" cy="1238762"/>
          </a:xfrm>
          <a:extLst>
            <a:ext uri="{FAA26D3D-D897-4be2-8F04-BA451C77F1D7}"/>
          </a:extLst>
        </p:spPr>
        <p:txBody>
          <a:bodyPr/>
          <a:lstStyle/>
          <a:p>
            <a:pPr>
              <a:defRPr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RESILIENCE …. </a:t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What do we mean?</a:t>
            </a:r>
            <a:endParaRPr lang="en-GB" dirty="0">
              <a:ea typeface="+mj-ea"/>
              <a:cs typeface="+mj-cs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CFE4A12-33D2-4124-A286-A3E3AE05F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70" y="147278"/>
            <a:ext cx="2770187" cy="208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BBF3F7C-4EE3-470E-9BB3-421DC63AE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70" y="2359537"/>
            <a:ext cx="2770187" cy="251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4E2D7F-37B9-41EB-9CE6-C28227692441}"/>
              </a:ext>
            </a:extLst>
          </p:cNvPr>
          <p:cNvSpPr txBox="1"/>
          <p:nvPr/>
        </p:nvSpPr>
        <p:spPr>
          <a:xfrm>
            <a:off x="5219394" y="3703531"/>
            <a:ext cx="685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6"/>
                </a:solidFill>
                <a:latin typeface="Arial Black" panose="020B0A04020102020204" pitchFamily="34" charset="0"/>
              </a:rPr>
              <a:t>WHAT DO YOU THINK?</a:t>
            </a:r>
          </a:p>
        </p:txBody>
      </p:sp>
    </p:spTree>
    <p:extLst>
      <p:ext uri="{BB962C8B-B14F-4D97-AF65-F5344CB8AC3E}">
        <p14:creationId xmlns:p14="http://schemas.microsoft.com/office/powerpoint/2010/main" val="142201656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457DB35-425D-460E-9E22-9F03707C5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478" y="666427"/>
            <a:ext cx="7837622" cy="1238762"/>
          </a:xfrm>
          <a:extLst>
            <a:ext uri="{FAA26D3D-D897-4be2-8F04-BA451C77F1D7}"/>
          </a:extLst>
        </p:spPr>
        <p:txBody>
          <a:bodyPr/>
          <a:lstStyle/>
          <a:p>
            <a:pPr>
              <a:defRPr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Building RESILIENCE…..</a:t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endParaRPr lang="en-GB" dirty="0">
              <a:ea typeface="+mj-ea"/>
              <a:cs typeface="+mj-cs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CFE4A12-33D2-4124-A286-A3E3AE05F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70" y="147278"/>
            <a:ext cx="2770187" cy="208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BBF3F7C-4EE3-470E-9BB3-421DC63AE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70" y="2359537"/>
            <a:ext cx="2770187" cy="251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4E2D7F-37B9-41EB-9CE6-C28227692441}"/>
              </a:ext>
            </a:extLst>
          </p:cNvPr>
          <p:cNvSpPr txBox="1"/>
          <p:nvPr/>
        </p:nvSpPr>
        <p:spPr>
          <a:xfrm>
            <a:off x="4617849" y="2359537"/>
            <a:ext cx="685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6"/>
                </a:solidFill>
                <a:latin typeface="Arial Black" panose="020B0A04020102020204" pitchFamily="34" charset="0"/>
              </a:rPr>
              <a:t>WHAT DO YOU THINK?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3CAD61-706E-456F-8A8C-7CE8870EDD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627" y="3154469"/>
            <a:ext cx="4752403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2305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457DB35-425D-460E-9E22-9F03707C5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478" y="666427"/>
            <a:ext cx="7837622" cy="1238762"/>
          </a:xfrm>
          <a:extLst>
            <a:ext uri="{FAA26D3D-D897-4be2-8F04-BA451C77F1D7}"/>
          </a:extLst>
        </p:spPr>
        <p:txBody>
          <a:bodyPr/>
          <a:lstStyle/>
          <a:p>
            <a:pPr>
              <a:defRPr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Building RESILIENCE…..</a:t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endParaRPr lang="en-GB" dirty="0">
              <a:ea typeface="+mj-ea"/>
              <a:cs typeface="+mj-cs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CFE4A12-33D2-4124-A286-A3E3AE05F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70" y="147278"/>
            <a:ext cx="2770187" cy="208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E58AAD-DB25-4F0A-BB6C-B2F2C006B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1657350"/>
            <a:ext cx="4800600" cy="4800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C5E8C8-7931-48CD-9C23-051BFFB6B037}"/>
              </a:ext>
            </a:extLst>
          </p:cNvPr>
          <p:cNvSpPr txBox="1"/>
          <p:nvPr/>
        </p:nvSpPr>
        <p:spPr>
          <a:xfrm>
            <a:off x="857250" y="3086100"/>
            <a:ext cx="48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Building resilience is a bit like opening a bank account ……</a:t>
            </a:r>
          </a:p>
        </p:txBody>
      </p:sp>
    </p:spTree>
    <p:extLst>
      <p:ext uri="{BB962C8B-B14F-4D97-AF65-F5344CB8AC3E}">
        <p14:creationId xmlns:p14="http://schemas.microsoft.com/office/powerpoint/2010/main" val="226016087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457DB35-425D-460E-9E22-9F03707C5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478" y="666427"/>
            <a:ext cx="7837622" cy="1238762"/>
          </a:xfrm>
          <a:extLst>
            <a:ext uri="{FAA26D3D-D897-4be2-8F04-BA451C77F1D7}"/>
          </a:extLst>
        </p:spPr>
        <p:txBody>
          <a:bodyPr/>
          <a:lstStyle/>
          <a:p>
            <a:pPr>
              <a:defRPr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Building RESILIENCE…..</a:t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endParaRPr lang="en-GB" dirty="0">
              <a:ea typeface="+mj-ea"/>
              <a:cs typeface="+mj-cs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CFE4A12-33D2-4124-A286-A3E3AE05F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70" y="147278"/>
            <a:ext cx="2770187" cy="208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4E2D7F-37B9-41EB-9CE6-C28227692441}"/>
              </a:ext>
            </a:extLst>
          </p:cNvPr>
          <p:cNvSpPr txBox="1"/>
          <p:nvPr/>
        </p:nvSpPr>
        <p:spPr>
          <a:xfrm>
            <a:off x="4789299" y="1674356"/>
            <a:ext cx="4983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6"/>
                </a:solidFill>
                <a:latin typeface="Arial Black" panose="020B0A04020102020204" pitchFamily="34" charset="0"/>
              </a:rPr>
              <a:t>THE ROLE OF COMMUNITY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42A6C0-8B46-48B6-B3E4-36626E5C8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601" y="2234759"/>
            <a:ext cx="7953375" cy="441007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4868034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457DB35-425D-460E-9E22-9F03707C5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478" y="666427"/>
            <a:ext cx="7837622" cy="1238762"/>
          </a:xfrm>
          <a:extLst>
            <a:ext uri="{FAA26D3D-D897-4be2-8F04-BA451C77F1D7}"/>
          </a:extLst>
        </p:spPr>
        <p:txBody>
          <a:bodyPr/>
          <a:lstStyle/>
          <a:p>
            <a:pPr>
              <a:defRPr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Building RESILIENCE…..</a:t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endParaRPr lang="en-GB" dirty="0">
              <a:ea typeface="+mj-ea"/>
              <a:cs typeface="+mj-cs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CFE4A12-33D2-4124-A286-A3E3AE05F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70" y="147278"/>
            <a:ext cx="2770187" cy="208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4E2D7F-37B9-41EB-9CE6-C28227692441}"/>
              </a:ext>
            </a:extLst>
          </p:cNvPr>
          <p:cNvSpPr txBox="1"/>
          <p:nvPr/>
        </p:nvSpPr>
        <p:spPr>
          <a:xfrm>
            <a:off x="387032" y="3013501"/>
            <a:ext cx="2695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6"/>
                </a:solidFill>
                <a:latin typeface="Arial Black" panose="020B0A04020102020204" pitchFamily="34" charset="0"/>
              </a:rPr>
              <a:t>THE ROLE OF COMMUNITY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0CDAF9-971D-4035-9C86-D86B43F2000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42931" y="1285808"/>
            <a:ext cx="8453769" cy="54359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81471862-C2A3-49F0-9CDC-41A9DBAB9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7625" y="2279060"/>
            <a:ext cx="4642430" cy="321710"/>
          </a:xfrm>
          <a:prstGeom prst="rect">
            <a:avLst/>
          </a:prstGeom>
          <a:solidFill>
            <a:srgbClr val="FFD1F5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Protective factors within Community &amp; wider Society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DB7C9E92-2629-4440-B43E-C6FB112C6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6857" y="3864860"/>
            <a:ext cx="4163966" cy="29908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Protective factors within close relationships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40388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5A95AB9E-F305-4D87-B6F2-E997F2B4A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70" y="147278"/>
            <a:ext cx="2770187" cy="208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99CCE38-0D28-4D43-B99F-93DF24A41D07}"/>
              </a:ext>
            </a:extLst>
          </p:cNvPr>
          <p:cNvSpPr txBox="1">
            <a:spLocks/>
          </p:cNvSpPr>
          <p:nvPr/>
        </p:nvSpPr>
        <p:spPr bwMode="auto">
          <a:xfrm>
            <a:off x="3630478" y="365760"/>
            <a:ext cx="7837622" cy="186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/>
                <a:ea typeface="MS PGothic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Building RESILIENCE…..</a:t>
            </a:r>
          </a:p>
          <a:p>
            <a:pPr>
              <a:defRPr/>
            </a:pPr>
            <a:r>
              <a:rPr lang="en-GB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Additional Resources</a:t>
            </a:r>
            <a:endParaRPr lang="en-GB" kern="0" dirty="0"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5354B-897E-4513-AE0C-C83581FB94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67"/>
          <a:stretch/>
        </p:blipFill>
        <p:spPr>
          <a:xfrm>
            <a:off x="624792" y="2488979"/>
            <a:ext cx="2174011" cy="18800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C82606-292C-4051-BC96-21E1149F3675}"/>
              </a:ext>
            </a:extLst>
          </p:cNvPr>
          <p:cNvSpPr txBox="1"/>
          <p:nvPr/>
        </p:nvSpPr>
        <p:spPr>
          <a:xfrm>
            <a:off x="624792" y="4369020"/>
            <a:ext cx="2174010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 Support Worker’s Story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83C463-BB8C-48A7-8AC9-726859AB243C}"/>
              </a:ext>
            </a:extLst>
          </p:cNvPr>
          <p:cNvSpPr txBox="1"/>
          <p:nvPr/>
        </p:nvSpPr>
        <p:spPr>
          <a:xfrm>
            <a:off x="3828012" y="3059668"/>
            <a:ext cx="6093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7030A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https://www.youtube.com/watch?v=lKhf1o7zrKA</a:t>
            </a:r>
            <a:r>
              <a:rPr lang="en-GB" dirty="0">
                <a:solidFill>
                  <a:srgbClr val="7030A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733262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101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Times New Roman</vt:lpstr>
      <vt:lpstr>Default Design</vt:lpstr>
      <vt:lpstr>PowerPoint Presentation</vt:lpstr>
      <vt:lpstr>RESILIENCE ….  What do we mean?</vt:lpstr>
      <vt:lpstr>Building RESILIENCE….. </vt:lpstr>
      <vt:lpstr>Building RESILIENCE….. </vt:lpstr>
      <vt:lpstr>Building RESILIENCE….. </vt:lpstr>
      <vt:lpstr>Building RESILIENCE…..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Ruston, Robert</dc:creator>
  <cp:lastModifiedBy>Ruston, Robert</cp:lastModifiedBy>
  <cp:revision>38</cp:revision>
  <dcterms:created xsi:type="dcterms:W3CDTF">2021-10-28T08:37:03Z</dcterms:created>
  <dcterms:modified xsi:type="dcterms:W3CDTF">2021-11-29T15:18:12Z</dcterms:modified>
</cp:coreProperties>
</file>